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3" r:id="rId6"/>
    <p:sldId id="264" r:id="rId7"/>
    <p:sldId id="265" r:id="rId8"/>
    <p:sldId id="266" r:id="rId9"/>
    <p:sldId id="268" r:id="rId10"/>
    <p:sldId id="277" r:id="rId11"/>
    <p:sldId id="278" r:id="rId12"/>
    <p:sldId id="279" r:id="rId13"/>
    <p:sldId id="280" r:id="rId14"/>
    <p:sldId id="281" r:id="rId15"/>
    <p:sldId id="282"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C255-B0AC-4EB4-814A-2C56A0E5C0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FE20C642-6E33-4500-8D40-B84E12C446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9990675-9CAA-4B50-BB9D-A68E669BEA8D}"/>
              </a:ext>
            </a:extLst>
          </p:cNvPr>
          <p:cNvSpPr>
            <a:spLocks noGrp="1"/>
          </p:cNvSpPr>
          <p:nvPr>
            <p:ph type="dt" sz="half" idx="10"/>
          </p:nvPr>
        </p:nvSpPr>
        <p:spPr/>
        <p:txBody>
          <a:bodyPr/>
          <a:lstStyle/>
          <a:p>
            <a:fld id="{4446378F-6B91-4672-9959-D1F84B4F7146}" type="datetimeFigureOut">
              <a:rPr lang="en-IE" smtClean="0"/>
              <a:t>13/10/2017</a:t>
            </a:fld>
            <a:endParaRPr lang="en-IE"/>
          </a:p>
        </p:txBody>
      </p:sp>
      <p:sp>
        <p:nvSpPr>
          <p:cNvPr id="5" name="Footer Placeholder 4">
            <a:extLst>
              <a:ext uri="{FF2B5EF4-FFF2-40B4-BE49-F238E27FC236}">
                <a16:creationId xmlns:a16="http://schemas.microsoft.com/office/drawing/2014/main" id="{8A47FF9C-E559-41B9-99D1-CF0313A2562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CCA1C65-824A-4A28-BA7C-BAD30CE8668E}"/>
              </a:ext>
            </a:extLst>
          </p:cNvPr>
          <p:cNvSpPr>
            <a:spLocks noGrp="1"/>
          </p:cNvSpPr>
          <p:nvPr>
            <p:ph type="sldNum" sz="quarter" idx="12"/>
          </p:nvPr>
        </p:nvSpPr>
        <p:spPr/>
        <p:txBody>
          <a:bodyPr/>
          <a:lstStyle/>
          <a:p>
            <a:fld id="{AA6FB015-4F7F-4203-B849-E55EA88A2CD5}" type="slidenum">
              <a:rPr lang="en-IE" smtClean="0"/>
              <a:t>‹#›</a:t>
            </a:fld>
            <a:endParaRPr lang="en-IE"/>
          </a:p>
        </p:txBody>
      </p:sp>
    </p:spTree>
    <p:extLst>
      <p:ext uri="{BB962C8B-B14F-4D97-AF65-F5344CB8AC3E}">
        <p14:creationId xmlns:p14="http://schemas.microsoft.com/office/powerpoint/2010/main" val="374360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277C-3E35-4DCC-AE2C-D161C5AA0E8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086FF99-39DD-47B4-AE05-AAB5DF559D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2F3FAF5-C8EE-4910-9833-29E9C1EDEBC5}"/>
              </a:ext>
            </a:extLst>
          </p:cNvPr>
          <p:cNvSpPr>
            <a:spLocks noGrp="1"/>
          </p:cNvSpPr>
          <p:nvPr>
            <p:ph type="dt" sz="half" idx="10"/>
          </p:nvPr>
        </p:nvSpPr>
        <p:spPr/>
        <p:txBody>
          <a:bodyPr/>
          <a:lstStyle/>
          <a:p>
            <a:fld id="{4446378F-6B91-4672-9959-D1F84B4F7146}" type="datetimeFigureOut">
              <a:rPr lang="en-IE" smtClean="0"/>
              <a:t>13/10/2017</a:t>
            </a:fld>
            <a:endParaRPr lang="en-IE"/>
          </a:p>
        </p:txBody>
      </p:sp>
      <p:sp>
        <p:nvSpPr>
          <p:cNvPr id="5" name="Footer Placeholder 4">
            <a:extLst>
              <a:ext uri="{FF2B5EF4-FFF2-40B4-BE49-F238E27FC236}">
                <a16:creationId xmlns:a16="http://schemas.microsoft.com/office/drawing/2014/main" id="{26F3472C-E15D-4282-9DBE-8D64DB742F5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5EFFE4F-07A8-4F2A-BAC0-01BC59BAAB93}"/>
              </a:ext>
            </a:extLst>
          </p:cNvPr>
          <p:cNvSpPr>
            <a:spLocks noGrp="1"/>
          </p:cNvSpPr>
          <p:nvPr>
            <p:ph type="sldNum" sz="quarter" idx="12"/>
          </p:nvPr>
        </p:nvSpPr>
        <p:spPr/>
        <p:txBody>
          <a:bodyPr/>
          <a:lstStyle/>
          <a:p>
            <a:fld id="{AA6FB015-4F7F-4203-B849-E55EA88A2CD5}" type="slidenum">
              <a:rPr lang="en-IE" smtClean="0"/>
              <a:t>‹#›</a:t>
            </a:fld>
            <a:endParaRPr lang="en-IE"/>
          </a:p>
        </p:txBody>
      </p:sp>
    </p:spTree>
    <p:extLst>
      <p:ext uri="{BB962C8B-B14F-4D97-AF65-F5344CB8AC3E}">
        <p14:creationId xmlns:p14="http://schemas.microsoft.com/office/powerpoint/2010/main" val="201729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9ABF2F-F258-4BB4-9769-A6FC9513FF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E8F8606-717F-4641-9AC2-787B7B0315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C9332BC-3FBC-4F4B-83EC-57BFDEE0F280}"/>
              </a:ext>
            </a:extLst>
          </p:cNvPr>
          <p:cNvSpPr>
            <a:spLocks noGrp="1"/>
          </p:cNvSpPr>
          <p:nvPr>
            <p:ph type="dt" sz="half" idx="10"/>
          </p:nvPr>
        </p:nvSpPr>
        <p:spPr/>
        <p:txBody>
          <a:bodyPr/>
          <a:lstStyle/>
          <a:p>
            <a:fld id="{4446378F-6B91-4672-9959-D1F84B4F7146}" type="datetimeFigureOut">
              <a:rPr lang="en-IE" smtClean="0"/>
              <a:t>13/10/2017</a:t>
            </a:fld>
            <a:endParaRPr lang="en-IE"/>
          </a:p>
        </p:txBody>
      </p:sp>
      <p:sp>
        <p:nvSpPr>
          <p:cNvPr id="5" name="Footer Placeholder 4">
            <a:extLst>
              <a:ext uri="{FF2B5EF4-FFF2-40B4-BE49-F238E27FC236}">
                <a16:creationId xmlns:a16="http://schemas.microsoft.com/office/drawing/2014/main" id="{A3AB078E-C64F-4853-A18F-3F296B7BDF0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20C0969-63DA-441C-934E-BB708F410E50}"/>
              </a:ext>
            </a:extLst>
          </p:cNvPr>
          <p:cNvSpPr>
            <a:spLocks noGrp="1"/>
          </p:cNvSpPr>
          <p:nvPr>
            <p:ph type="sldNum" sz="quarter" idx="12"/>
          </p:nvPr>
        </p:nvSpPr>
        <p:spPr/>
        <p:txBody>
          <a:bodyPr/>
          <a:lstStyle/>
          <a:p>
            <a:fld id="{AA6FB015-4F7F-4203-B849-E55EA88A2CD5}" type="slidenum">
              <a:rPr lang="en-IE" smtClean="0"/>
              <a:t>‹#›</a:t>
            </a:fld>
            <a:endParaRPr lang="en-IE"/>
          </a:p>
        </p:txBody>
      </p:sp>
    </p:spTree>
    <p:extLst>
      <p:ext uri="{BB962C8B-B14F-4D97-AF65-F5344CB8AC3E}">
        <p14:creationId xmlns:p14="http://schemas.microsoft.com/office/powerpoint/2010/main" val="223968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ECF6-79A8-4274-9B6A-987FE80EC26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E4538DD-EA58-4F5B-A1C6-85BB29ADC9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0004BC4-3913-4617-93A1-A99B81E03F73}"/>
              </a:ext>
            </a:extLst>
          </p:cNvPr>
          <p:cNvSpPr>
            <a:spLocks noGrp="1"/>
          </p:cNvSpPr>
          <p:nvPr>
            <p:ph type="dt" sz="half" idx="10"/>
          </p:nvPr>
        </p:nvSpPr>
        <p:spPr/>
        <p:txBody>
          <a:bodyPr/>
          <a:lstStyle/>
          <a:p>
            <a:fld id="{4446378F-6B91-4672-9959-D1F84B4F7146}" type="datetimeFigureOut">
              <a:rPr lang="en-IE" smtClean="0"/>
              <a:t>13/10/2017</a:t>
            </a:fld>
            <a:endParaRPr lang="en-IE"/>
          </a:p>
        </p:txBody>
      </p:sp>
      <p:sp>
        <p:nvSpPr>
          <p:cNvPr id="5" name="Footer Placeholder 4">
            <a:extLst>
              <a:ext uri="{FF2B5EF4-FFF2-40B4-BE49-F238E27FC236}">
                <a16:creationId xmlns:a16="http://schemas.microsoft.com/office/drawing/2014/main" id="{1E03001C-208A-4DF3-9B4D-0B7573AD6A1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D93C62B-B4A4-487E-A1BC-D64A5D70FB0C}"/>
              </a:ext>
            </a:extLst>
          </p:cNvPr>
          <p:cNvSpPr>
            <a:spLocks noGrp="1"/>
          </p:cNvSpPr>
          <p:nvPr>
            <p:ph type="sldNum" sz="quarter" idx="12"/>
          </p:nvPr>
        </p:nvSpPr>
        <p:spPr/>
        <p:txBody>
          <a:bodyPr/>
          <a:lstStyle/>
          <a:p>
            <a:fld id="{AA6FB015-4F7F-4203-B849-E55EA88A2CD5}" type="slidenum">
              <a:rPr lang="en-IE" smtClean="0"/>
              <a:t>‹#›</a:t>
            </a:fld>
            <a:endParaRPr lang="en-IE"/>
          </a:p>
        </p:txBody>
      </p:sp>
    </p:spTree>
    <p:extLst>
      <p:ext uri="{BB962C8B-B14F-4D97-AF65-F5344CB8AC3E}">
        <p14:creationId xmlns:p14="http://schemas.microsoft.com/office/powerpoint/2010/main" val="308375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82A7-325D-4AC9-8AF6-84A20BC7DE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C044F9E-B394-47CA-9ECC-7E3B8E791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7FE4BB-477E-4902-AD27-C72FF1EF7DD0}"/>
              </a:ext>
            </a:extLst>
          </p:cNvPr>
          <p:cNvSpPr>
            <a:spLocks noGrp="1"/>
          </p:cNvSpPr>
          <p:nvPr>
            <p:ph type="dt" sz="half" idx="10"/>
          </p:nvPr>
        </p:nvSpPr>
        <p:spPr/>
        <p:txBody>
          <a:bodyPr/>
          <a:lstStyle/>
          <a:p>
            <a:fld id="{4446378F-6B91-4672-9959-D1F84B4F7146}" type="datetimeFigureOut">
              <a:rPr lang="en-IE" smtClean="0"/>
              <a:t>13/10/2017</a:t>
            </a:fld>
            <a:endParaRPr lang="en-IE"/>
          </a:p>
        </p:txBody>
      </p:sp>
      <p:sp>
        <p:nvSpPr>
          <p:cNvPr id="5" name="Footer Placeholder 4">
            <a:extLst>
              <a:ext uri="{FF2B5EF4-FFF2-40B4-BE49-F238E27FC236}">
                <a16:creationId xmlns:a16="http://schemas.microsoft.com/office/drawing/2014/main" id="{E9B834E8-D713-4464-A92B-958DD0981E6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C504F5-68A1-4A13-B507-BF14B3654153}"/>
              </a:ext>
            </a:extLst>
          </p:cNvPr>
          <p:cNvSpPr>
            <a:spLocks noGrp="1"/>
          </p:cNvSpPr>
          <p:nvPr>
            <p:ph type="sldNum" sz="quarter" idx="12"/>
          </p:nvPr>
        </p:nvSpPr>
        <p:spPr/>
        <p:txBody>
          <a:bodyPr/>
          <a:lstStyle/>
          <a:p>
            <a:fld id="{AA6FB015-4F7F-4203-B849-E55EA88A2CD5}" type="slidenum">
              <a:rPr lang="en-IE" smtClean="0"/>
              <a:t>‹#›</a:t>
            </a:fld>
            <a:endParaRPr lang="en-IE"/>
          </a:p>
        </p:txBody>
      </p:sp>
    </p:spTree>
    <p:extLst>
      <p:ext uri="{BB962C8B-B14F-4D97-AF65-F5344CB8AC3E}">
        <p14:creationId xmlns:p14="http://schemas.microsoft.com/office/powerpoint/2010/main" val="408599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BF74-291B-472A-9132-26986DA0981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73EEBB8-ED07-46B2-B7A7-3BA9EB4126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E8C72906-EA6A-4156-A58A-F48BD243DD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D1DDE6A3-E34A-44E6-ACD0-3E2B06D8C63C}"/>
              </a:ext>
            </a:extLst>
          </p:cNvPr>
          <p:cNvSpPr>
            <a:spLocks noGrp="1"/>
          </p:cNvSpPr>
          <p:nvPr>
            <p:ph type="dt" sz="half" idx="10"/>
          </p:nvPr>
        </p:nvSpPr>
        <p:spPr/>
        <p:txBody>
          <a:bodyPr/>
          <a:lstStyle/>
          <a:p>
            <a:fld id="{4446378F-6B91-4672-9959-D1F84B4F7146}" type="datetimeFigureOut">
              <a:rPr lang="en-IE" smtClean="0"/>
              <a:t>13/10/2017</a:t>
            </a:fld>
            <a:endParaRPr lang="en-IE"/>
          </a:p>
        </p:txBody>
      </p:sp>
      <p:sp>
        <p:nvSpPr>
          <p:cNvPr id="6" name="Footer Placeholder 5">
            <a:extLst>
              <a:ext uri="{FF2B5EF4-FFF2-40B4-BE49-F238E27FC236}">
                <a16:creationId xmlns:a16="http://schemas.microsoft.com/office/drawing/2014/main" id="{E6A11F32-88DF-4E26-84BE-FF6A7A6B8A2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B9EE345-CAE8-4D69-9424-AECD54D358AD}"/>
              </a:ext>
            </a:extLst>
          </p:cNvPr>
          <p:cNvSpPr>
            <a:spLocks noGrp="1"/>
          </p:cNvSpPr>
          <p:nvPr>
            <p:ph type="sldNum" sz="quarter" idx="12"/>
          </p:nvPr>
        </p:nvSpPr>
        <p:spPr/>
        <p:txBody>
          <a:bodyPr/>
          <a:lstStyle/>
          <a:p>
            <a:fld id="{AA6FB015-4F7F-4203-B849-E55EA88A2CD5}" type="slidenum">
              <a:rPr lang="en-IE" smtClean="0"/>
              <a:t>‹#›</a:t>
            </a:fld>
            <a:endParaRPr lang="en-IE"/>
          </a:p>
        </p:txBody>
      </p:sp>
    </p:spTree>
    <p:extLst>
      <p:ext uri="{BB962C8B-B14F-4D97-AF65-F5344CB8AC3E}">
        <p14:creationId xmlns:p14="http://schemas.microsoft.com/office/powerpoint/2010/main" val="120110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7401-0EEB-4369-8EC0-0768B939396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1AB4918-9F1A-420E-941E-296B607AA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54C84DB-0836-4886-880B-D3CE782FA1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A3F41B4-C720-4A09-94D9-F76BDC96C8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5D2DA5-FDE3-4DC7-B643-7EF5911218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E773E30-3308-4E4A-B780-2F65376762A6}"/>
              </a:ext>
            </a:extLst>
          </p:cNvPr>
          <p:cNvSpPr>
            <a:spLocks noGrp="1"/>
          </p:cNvSpPr>
          <p:nvPr>
            <p:ph type="dt" sz="half" idx="10"/>
          </p:nvPr>
        </p:nvSpPr>
        <p:spPr/>
        <p:txBody>
          <a:bodyPr/>
          <a:lstStyle/>
          <a:p>
            <a:fld id="{4446378F-6B91-4672-9959-D1F84B4F7146}" type="datetimeFigureOut">
              <a:rPr lang="en-IE" smtClean="0"/>
              <a:t>13/10/2017</a:t>
            </a:fld>
            <a:endParaRPr lang="en-IE"/>
          </a:p>
        </p:txBody>
      </p:sp>
      <p:sp>
        <p:nvSpPr>
          <p:cNvPr id="8" name="Footer Placeholder 7">
            <a:extLst>
              <a:ext uri="{FF2B5EF4-FFF2-40B4-BE49-F238E27FC236}">
                <a16:creationId xmlns:a16="http://schemas.microsoft.com/office/drawing/2014/main" id="{98FADA84-924A-45F0-ACC1-AE505230C2F7}"/>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B9AC7220-A845-4B51-A68E-3999C15D9137}"/>
              </a:ext>
            </a:extLst>
          </p:cNvPr>
          <p:cNvSpPr>
            <a:spLocks noGrp="1"/>
          </p:cNvSpPr>
          <p:nvPr>
            <p:ph type="sldNum" sz="quarter" idx="12"/>
          </p:nvPr>
        </p:nvSpPr>
        <p:spPr/>
        <p:txBody>
          <a:bodyPr/>
          <a:lstStyle/>
          <a:p>
            <a:fld id="{AA6FB015-4F7F-4203-B849-E55EA88A2CD5}" type="slidenum">
              <a:rPr lang="en-IE" smtClean="0"/>
              <a:t>‹#›</a:t>
            </a:fld>
            <a:endParaRPr lang="en-IE"/>
          </a:p>
        </p:txBody>
      </p:sp>
    </p:spTree>
    <p:extLst>
      <p:ext uri="{BB962C8B-B14F-4D97-AF65-F5344CB8AC3E}">
        <p14:creationId xmlns:p14="http://schemas.microsoft.com/office/powerpoint/2010/main" val="127039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B0D9F-39AA-4058-8362-803066ADEAD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516F00E-9357-4580-9716-8A5641C46B3E}"/>
              </a:ext>
            </a:extLst>
          </p:cNvPr>
          <p:cNvSpPr>
            <a:spLocks noGrp="1"/>
          </p:cNvSpPr>
          <p:nvPr>
            <p:ph type="dt" sz="half" idx="10"/>
          </p:nvPr>
        </p:nvSpPr>
        <p:spPr/>
        <p:txBody>
          <a:bodyPr/>
          <a:lstStyle/>
          <a:p>
            <a:fld id="{4446378F-6B91-4672-9959-D1F84B4F7146}" type="datetimeFigureOut">
              <a:rPr lang="en-IE" smtClean="0"/>
              <a:t>13/10/2017</a:t>
            </a:fld>
            <a:endParaRPr lang="en-IE"/>
          </a:p>
        </p:txBody>
      </p:sp>
      <p:sp>
        <p:nvSpPr>
          <p:cNvPr id="4" name="Footer Placeholder 3">
            <a:extLst>
              <a:ext uri="{FF2B5EF4-FFF2-40B4-BE49-F238E27FC236}">
                <a16:creationId xmlns:a16="http://schemas.microsoft.com/office/drawing/2014/main" id="{EFF1D812-B1C1-4266-88ED-464D5DD0F41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74709F0-378A-459C-BF0C-96FCCC52BD26}"/>
              </a:ext>
            </a:extLst>
          </p:cNvPr>
          <p:cNvSpPr>
            <a:spLocks noGrp="1"/>
          </p:cNvSpPr>
          <p:nvPr>
            <p:ph type="sldNum" sz="quarter" idx="12"/>
          </p:nvPr>
        </p:nvSpPr>
        <p:spPr/>
        <p:txBody>
          <a:bodyPr/>
          <a:lstStyle/>
          <a:p>
            <a:fld id="{AA6FB015-4F7F-4203-B849-E55EA88A2CD5}" type="slidenum">
              <a:rPr lang="en-IE" smtClean="0"/>
              <a:t>‹#›</a:t>
            </a:fld>
            <a:endParaRPr lang="en-IE"/>
          </a:p>
        </p:txBody>
      </p:sp>
    </p:spTree>
    <p:extLst>
      <p:ext uri="{BB962C8B-B14F-4D97-AF65-F5344CB8AC3E}">
        <p14:creationId xmlns:p14="http://schemas.microsoft.com/office/powerpoint/2010/main" val="374416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08A4A5-2DC4-47ED-89DB-35AF0EEDD65B}"/>
              </a:ext>
            </a:extLst>
          </p:cNvPr>
          <p:cNvSpPr>
            <a:spLocks noGrp="1"/>
          </p:cNvSpPr>
          <p:nvPr>
            <p:ph type="dt" sz="half" idx="10"/>
          </p:nvPr>
        </p:nvSpPr>
        <p:spPr/>
        <p:txBody>
          <a:bodyPr/>
          <a:lstStyle/>
          <a:p>
            <a:fld id="{4446378F-6B91-4672-9959-D1F84B4F7146}" type="datetimeFigureOut">
              <a:rPr lang="en-IE" smtClean="0"/>
              <a:t>13/10/2017</a:t>
            </a:fld>
            <a:endParaRPr lang="en-IE"/>
          </a:p>
        </p:txBody>
      </p:sp>
      <p:sp>
        <p:nvSpPr>
          <p:cNvPr id="3" name="Footer Placeholder 2">
            <a:extLst>
              <a:ext uri="{FF2B5EF4-FFF2-40B4-BE49-F238E27FC236}">
                <a16:creationId xmlns:a16="http://schemas.microsoft.com/office/drawing/2014/main" id="{4345261C-47C6-4D5B-ACF1-CFCBC591B3C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BAD12C5B-D030-44FF-92C7-B89CB62CA4E3}"/>
              </a:ext>
            </a:extLst>
          </p:cNvPr>
          <p:cNvSpPr>
            <a:spLocks noGrp="1"/>
          </p:cNvSpPr>
          <p:nvPr>
            <p:ph type="sldNum" sz="quarter" idx="12"/>
          </p:nvPr>
        </p:nvSpPr>
        <p:spPr/>
        <p:txBody>
          <a:bodyPr/>
          <a:lstStyle/>
          <a:p>
            <a:fld id="{AA6FB015-4F7F-4203-B849-E55EA88A2CD5}" type="slidenum">
              <a:rPr lang="en-IE" smtClean="0"/>
              <a:t>‹#›</a:t>
            </a:fld>
            <a:endParaRPr lang="en-IE"/>
          </a:p>
        </p:txBody>
      </p:sp>
    </p:spTree>
    <p:extLst>
      <p:ext uri="{BB962C8B-B14F-4D97-AF65-F5344CB8AC3E}">
        <p14:creationId xmlns:p14="http://schemas.microsoft.com/office/powerpoint/2010/main" val="366968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6E7A-FF72-4BD9-9FC5-96AF3EEBD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7A489D4-63BC-4E1B-8802-0CBF5EA1A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00B54CC4-89E0-438F-88BA-5195B9007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FB0993-50F8-4927-B0C2-B7BEABAA95C1}"/>
              </a:ext>
            </a:extLst>
          </p:cNvPr>
          <p:cNvSpPr>
            <a:spLocks noGrp="1"/>
          </p:cNvSpPr>
          <p:nvPr>
            <p:ph type="dt" sz="half" idx="10"/>
          </p:nvPr>
        </p:nvSpPr>
        <p:spPr/>
        <p:txBody>
          <a:bodyPr/>
          <a:lstStyle/>
          <a:p>
            <a:fld id="{4446378F-6B91-4672-9959-D1F84B4F7146}" type="datetimeFigureOut">
              <a:rPr lang="en-IE" smtClean="0"/>
              <a:t>13/10/2017</a:t>
            </a:fld>
            <a:endParaRPr lang="en-IE"/>
          </a:p>
        </p:txBody>
      </p:sp>
      <p:sp>
        <p:nvSpPr>
          <p:cNvPr id="6" name="Footer Placeholder 5">
            <a:extLst>
              <a:ext uri="{FF2B5EF4-FFF2-40B4-BE49-F238E27FC236}">
                <a16:creationId xmlns:a16="http://schemas.microsoft.com/office/drawing/2014/main" id="{2D2D2434-875E-451C-80AB-08A5C90A08E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4226F27-3923-4ED4-8576-707125EDB69E}"/>
              </a:ext>
            </a:extLst>
          </p:cNvPr>
          <p:cNvSpPr>
            <a:spLocks noGrp="1"/>
          </p:cNvSpPr>
          <p:nvPr>
            <p:ph type="sldNum" sz="quarter" idx="12"/>
          </p:nvPr>
        </p:nvSpPr>
        <p:spPr/>
        <p:txBody>
          <a:bodyPr/>
          <a:lstStyle/>
          <a:p>
            <a:fld id="{AA6FB015-4F7F-4203-B849-E55EA88A2CD5}" type="slidenum">
              <a:rPr lang="en-IE" smtClean="0"/>
              <a:t>‹#›</a:t>
            </a:fld>
            <a:endParaRPr lang="en-IE"/>
          </a:p>
        </p:txBody>
      </p:sp>
    </p:spTree>
    <p:extLst>
      <p:ext uri="{BB962C8B-B14F-4D97-AF65-F5344CB8AC3E}">
        <p14:creationId xmlns:p14="http://schemas.microsoft.com/office/powerpoint/2010/main" val="91245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606B-2BF2-4F65-81B1-314C7321AE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EFD7ACD-D0E9-425E-9A7B-1BB86B24A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D29657A-52DD-46DE-B46C-B58B17D1A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FDA151-C06D-4B3E-AFEC-7E135E921B12}"/>
              </a:ext>
            </a:extLst>
          </p:cNvPr>
          <p:cNvSpPr>
            <a:spLocks noGrp="1"/>
          </p:cNvSpPr>
          <p:nvPr>
            <p:ph type="dt" sz="half" idx="10"/>
          </p:nvPr>
        </p:nvSpPr>
        <p:spPr/>
        <p:txBody>
          <a:bodyPr/>
          <a:lstStyle/>
          <a:p>
            <a:fld id="{4446378F-6B91-4672-9959-D1F84B4F7146}" type="datetimeFigureOut">
              <a:rPr lang="en-IE" smtClean="0"/>
              <a:t>13/10/2017</a:t>
            </a:fld>
            <a:endParaRPr lang="en-IE"/>
          </a:p>
        </p:txBody>
      </p:sp>
      <p:sp>
        <p:nvSpPr>
          <p:cNvPr id="6" name="Footer Placeholder 5">
            <a:extLst>
              <a:ext uri="{FF2B5EF4-FFF2-40B4-BE49-F238E27FC236}">
                <a16:creationId xmlns:a16="http://schemas.microsoft.com/office/drawing/2014/main" id="{AF9865E1-377E-4F70-9DCB-BB183A42D4D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5B90E14-3A02-4F07-B2E0-9E070C5B89BC}"/>
              </a:ext>
            </a:extLst>
          </p:cNvPr>
          <p:cNvSpPr>
            <a:spLocks noGrp="1"/>
          </p:cNvSpPr>
          <p:nvPr>
            <p:ph type="sldNum" sz="quarter" idx="12"/>
          </p:nvPr>
        </p:nvSpPr>
        <p:spPr/>
        <p:txBody>
          <a:bodyPr/>
          <a:lstStyle/>
          <a:p>
            <a:fld id="{AA6FB015-4F7F-4203-B849-E55EA88A2CD5}" type="slidenum">
              <a:rPr lang="en-IE" smtClean="0"/>
              <a:t>‹#›</a:t>
            </a:fld>
            <a:endParaRPr lang="en-IE"/>
          </a:p>
        </p:txBody>
      </p:sp>
    </p:spTree>
    <p:extLst>
      <p:ext uri="{BB962C8B-B14F-4D97-AF65-F5344CB8AC3E}">
        <p14:creationId xmlns:p14="http://schemas.microsoft.com/office/powerpoint/2010/main" val="4091722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6F648F-9741-453E-92C3-85E36637BA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5B98048-5FAB-4F17-BA0A-35EEDE6FA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9A4BB23-1C7E-481D-8312-8CC443F34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6378F-6B91-4672-9959-D1F84B4F7146}" type="datetimeFigureOut">
              <a:rPr lang="en-IE" smtClean="0"/>
              <a:t>13/10/2017</a:t>
            </a:fld>
            <a:endParaRPr lang="en-IE"/>
          </a:p>
        </p:txBody>
      </p:sp>
      <p:sp>
        <p:nvSpPr>
          <p:cNvPr id="5" name="Footer Placeholder 4">
            <a:extLst>
              <a:ext uri="{FF2B5EF4-FFF2-40B4-BE49-F238E27FC236}">
                <a16:creationId xmlns:a16="http://schemas.microsoft.com/office/drawing/2014/main" id="{3D8A1B2F-FCD0-45C9-BE50-041D693919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29C390B4-7835-4DAD-822A-C8B8F3DB41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FB015-4F7F-4203-B849-E55EA88A2CD5}" type="slidenum">
              <a:rPr lang="en-IE" smtClean="0"/>
              <a:t>‹#›</a:t>
            </a:fld>
            <a:endParaRPr lang="en-IE"/>
          </a:p>
        </p:txBody>
      </p:sp>
    </p:spTree>
    <p:extLst>
      <p:ext uri="{BB962C8B-B14F-4D97-AF65-F5344CB8AC3E}">
        <p14:creationId xmlns:p14="http://schemas.microsoft.com/office/powerpoint/2010/main" val="3343762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27690B-14C7-47B7-A0D0-EA7CED22E123}"/>
              </a:ext>
            </a:extLst>
          </p:cNvPr>
          <p:cNvPicPr>
            <a:picLocks noChangeAspect="1"/>
          </p:cNvPicPr>
          <p:nvPr/>
        </p:nvPicPr>
        <p:blipFill>
          <a:blip r:embed="rId2"/>
          <a:stretch>
            <a:fillRect/>
          </a:stretch>
        </p:blipFill>
        <p:spPr>
          <a:xfrm>
            <a:off x="3472070" y="1009650"/>
            <a:ext cx="6069495" cy="4838700"/>
          </a:xfrm>
          <a:prstGeom prst="rect">
            <a:avLst/>
          </a:prstGeom>
        </p:spPr>
      </p:pic>
      <p:pic>
        <p:nvPicPr>
          <p:cNvPr id="5" name="Picture 4">
            <a:extLst>
              <a:ext uri="{FF2B5EF4-FFF2-40B4-BE49-F238E27FC236}">
                <a16:creationId xmlns:a16="http://schemas.microsoft.com/office/drawing/2014/main" id="{41CA734D-0BE9-46C6-BA77-79B2D6E322CE}"/>
              </a:ext>
            </a:extLst>
          </p:cNvPr>
          <p:cNvPicPr>
            <a:picLocks noChangeAspect="1"/>
          </p:cNvPicPr>
          <p:nvPr/>
        </p:nvPicPr>
        <p:blipFill>
          <a:blip r:embed="rId3"/>
          <a:stretch>
            <a:fillRect/>
          </a:stretch>
        </p:blipFill>
        <p:spPr>
          <a:xfrm>
            <a:off x="0" y="58807"/>
            <a:ext cx="2409204" cy="2462213"/>
          </a:xfrm>
          <a:prstGeom prst="rect">
            <a:avLst/>
          </a:prstGeom>
        </p:spPr>
      </p:pic>
      <p:sp>
        <p:nvSpPr>
          <p:cNvPr id="2" name="Title 1">
            <a:extLst>
              <a:ext uri="{FF2B5EF4-FFF2-40B4-BE49-F238E27FC236}">
                <a16:creationId xmlns:a16="http://schemas.microsoft.com/office/drawing/2014/main" id="{0C5207A5-8C27-473F-A60B-48CEBFFED832}"/>
              </a:ext>
            </a:extLst>
          </p:cNvPr>
          <p:cNvSpPr>
            <a:spLocks noGrp="1"/>
          </p:cNvSpPr>
          <p:nvPr>
            <p:ph type="ctrTitle"/>
          </p:nvPr>
        </p:nvSpPr>
        <p:spPr>
          <a:xfrm>
            <a:off x="1524000" y="649357"/>
            <a:ext cx="9144000" cy="2860606"/>
          </a:xfrm>
        </p:spPr>
        <p:txBody>
          <a:bodyPr/>
          <a:lstStyle/>
          <a:p>
            <a:endParaRPr lang="en-IE" dirty="0"/>
          </a:p>
        </p:txBody>
      </p:sp>
      <p:sp>
        <p:nvSpPr>
          <p:cNvPr id="3" name="Subtitle 2">
            <a:extLst>
              <a:ext uri="{FF2B5EF4-FFF2-40B4-BE49-F238E27FC236}">
                <a16:creationId xmlns:a16="http://schemas.microsoft.com/office/drawing/2014/main" id="{58AFDFFF-472A-41AB-B993-EBF3718C7B42}"/>
              </a:ext>
            </a:extLst>
          </p:cNvPr>
          <p:cNvSpPr>
            <a:spLocks noGrp="1"/>
          </p:cNvSpPr>
          <p:nvPr>
            <p:ph type="subTitle" idx="1"/>
          </p:nvPr>
        </p:nvSpPr>
        <p:spPr/>
        <p:txBody>
          <a:bodyPr/>
          <a:lstStyle/>
          <a:p>
            <a:endParaRPr lang="en-IE" dirty="0"/>
          </a:p>
        </p:txBody>
      </p:sp>
    </p:spTree>
    <p:extLst>
      <p:ext uri="{BB962C8B-B14F-4D97-AF65-F5344CB8AC3E}">
        <p14:creationId xmlns:p14="http://schemas.microsoft.com/office/powerpoint/2010/main" val="24948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F2C2-FCA7-402B-8D84-CB6EB71DDAF0}"/>
              </a:ext>
            </a:extLst>
          </p:cNvPr>
          <p:cNvSpPr>
            <a:spLocks noGrp="1"/>
          </p:cNvSpPr>
          <p:nvPr>
            <p:ph type="title"/>
          </p:nvPr>
        </p:nvSpPr>
        <p:spPr/>
        <p:txBody>
          <a:bodyPr/>
          <a:lstStyle/>
          <a:p>
            <a:r>
              <a:rPr lang="en-IE" dirty="0"/>
              <a:t>Snapchat </a:t>
            </a:r>
          </a:p>
        </p:txBody>
      </p:sp>
      <p:sp>
        <p:nvSpPr>
          <p:cNvPr id="3" name="Content Placeholder 2">
            <a:extLst>
              <a:ext uri="{FF2B5EF4-FFF2-40B4-BE49-F238E27FC236}">
                <a16:creationId xmlns:a16="http://schemas.microsoft.com/office/drawing/2014/main" id="{51CE2B3D-8CA1-49F5-89E2-80E3B1963D88}"/>
              </a:ext>
            </a:extLst>
          </p:cNvPr>
          <p:cNvSpPr>
            <a:spLocks noGrp="1"/>
          </p:cNvSpPr>
          <p:nvPr>
            <p:ph idx="1"/>
          </p:nvPr>
        </p:nvSpPr>
        <p:spPr>
          <a:solidFill>
            <a:srgbClr val="FFFF66"/>
          </a:solidFill>
        </p:spPr>
        <p:txBody>
          <a:bodyPr/>
          <a:lstStyle/>
          <a:p>
            <a:r>
              <a:rPr lang="en-IE" dirty="0"/>
              <a:t>The Snaps never go away</a:t>
            </a:r>
          </a:p>
          <a:p>
            <a:r>
              <a:rPr lang="en-IE" dirty="0"/>
              <a:t>They can be screenshotted.</a:t>
            </a:r>
          </a:p>
          <a:p>
            <a:r>
              <a:rPr lang="en-IE" dirty="0"/>
              <a:t>The person could take a picture of your Snap with another phone.</a:t>
            </a:r>
          </a:p>
          <a:p>
            <a:r>
              <a:rPr lang="en-IE" dirty="0"/>
              <a:t>They are saved to folders which are not readily accessible to normal users.</a:t>
            </a:r>
          </a:p>
        </p:txBody>
      </p:sp>
      <p:pic>
        <p:nvPicPr>
          <p:cNvPr id="4" name="Picture 3">
            <a:extLst>
              <a:ext uri="{FF2B5EF4-FFF2-40B4-BE49-F238E27FC236}">
                <a16:creationId xmlns:a16="http://schemas.microsoft.com/office/drawing/2014/main" id="{ADC8DB60-205A-4056-A3D6-B65AD1A459A0}"/>
              </a:ext>
            </a:extLst>
          </p:cNvPr>
          <p:cNvPicPr>
            <a:picLocks noChangeAspect="1"/>
          </p:cNvPicPr>
          <p:nvPr/>
        </p:nvPicPr>
        <p:blipFill>
          <a:blip r:embed="rId2"/>
          <a:stretch>
            <a:fillRect/>
          </a:stretch>
        </p:blipFill>
        <p:spPr>
          <a:xfrm>
            <a:off x="8254512" y="3868615"/>
            <a:ext cx="2857500" cy="2308348"/>
          </a:xfrm>
          <a:prstGeom prst="rect">
            <a:avLst/>
          </a:prstGeom>
        </p:spPr>
      </p:pic>
    </p:spTree>
    <p:extLst>
      <p:ext uri="{BB962C8B-B14F-4D97-AF65-F5344CB8AC3E}">
        <p14:creationId xmlns:p14="http://schemas.microsoft.com/office/powerpoint/2010/main" val="312439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5CD9-4853-4058-8D81-085DCADBFFE9}"/>
              </a:ext>
            </a:extLst>
          </p:cNvPr>
          <p:cNvSpPr>
            <a:spLocks noGrp="1"/>
          </p:cNvSpPr>
          <p:nvPr>
            <p:ph type="title"/>
          </p:nvPr>
        </p:nvSpPr>
        <p:spPr/>
        <p:txBody>
          <a:bodyPr/>
          <a:lstStyle/>
          <a:p>
            <a:r>
              <a:rPr lang="en-IE" dirty="0"/>
              <a:t>Sexting on Snapchat</a:t>
            </a:r>
          </a:p>
        </p:txBody>
      </p:sp>
      <p:sp>
        <p:nvSpPr>
          <p:cNvPr id="3" name="Content Placeholder 2">
            <a:extLst>
              <a:ext uri="{FF2B5EF4-FFF2-40B4-BE49-F238E27FC236}">
                <a16:creationId xmlns:a16="http://schemas.microsoft.com/office/drawing/2014/main" id="{E85094A1-A65F-4809-B898-D9E7774BB4BC}"/>
              </a:ext>
            </a:extLst>
          </p:cNvPr>
          <p:cNvSpPr>
            <a:spLocks noGrp="1"/>
          </p:cNvSpPr>
          <p:nvPr>
            <p:ph idx="1"/>
          </p:nvPr>
        </p:nvSpPr>
        <p:spPr>
          <a:solidFill>
            <a:srgbClr val="FFFF66"/>
          </a:solidFill>
        </p:spPr>
        <p:txBody>
          <a:bodyPr/>
          <a:lstStyle/>
          <a:p>
            <a:r>
              <a:rPr lang="en-IE" dirty="0"/>
              <a:t>The </a:t>
            </a:r>
            <a:r>
              <a:rPr lang="en-IE" b="1" i="1" dirty="0"/>
              <a:t>“Sexting App”</a:t>
            </a:r>
          </a:p>
          <a:p>
            <a:r>
              <a:rPr lang="en-IE" dirty="0"/>
              <a:t>Before sending a revealing photo think about what could happen if you break up or are no longer friends.</a:t>
            </a:r>
          </a:p>
          <a:p>
            <a:r>
              <a:rPr lang="en-IE" dirty="0"/>
              <a:t>No matter how much you trust a person, please reconsider before sending. You have to think about future jobs, people you will meet…</a:t>
            </a:r>
          </a:p>
          <a:p>
            <a:pPr marL="0" indent="0">
              <a:buNone/>
            </a:pPr>
            <a:r>
              <a:rPr lang="en-IE" dirty="0"/>
              <a:t> </a:t>
            </a:r>
          </a:p>
        </p:txBody>
      </p:sp>
      <p:pic>
        <p:nvPicPr>
          <p:cNvPr id="4" name="Picture 3">
            <a:extLst>
              <a:ext uri="{FF2B5EF4-FFF2-40B4-BE49-F238E27FC236}">
                <a16:creationId xmlns:a16="http://schemas.microsoft.com/office/drawing/2014/main" id="{6AF488B3-793F-4D2E-8890-9D1B8B8E7C3E}"/>
              </a:ext>
            </a:extLst>
          </p:cNvPr>
          <p:cNvPicPr>
            <a:picLocks noChangeAspect="1"/>
          </p:cNvPicPr>
          <p:nvPr/>
        </p:nvPicPr>
        <p:blipFill>
          <a:blip r:embed="rId2"/>
          <a:stretch>
            <a:fillRect/>
          </a:stretch>
        </p:blipFill>
        <p:spPr>
          <a:xfrm>
            <a:off x="7216725" y="4192171"/>
            <a:ext cx="4655527" cy="1984791"/>
          </a:xfrm>
          <a:prstGeom prst="rect">
            <a:avLst/>
          </a:prstGeom>
        </p:spPr>
      </p:pic>
    </p:spTree>
    <p:extLst>
      <p:ext uri="{BB962C8B-B14F-4D97-AF65-F5344CB8AC3E}">
        <p14:creationId xmlns:p14="http://schemas.microsoft.com/office/powerpoint/2010/main" val="388156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D21D-6416-4D0A-A153-1A9578BA93AB}"/>
              </a:ext>
            </a:extLst>
          </p:cNvPr>
          <p:cNvSpPr>
            <a:spLocks noGrp="1"/>
          </p:cNvSpPr>
          <p:nvPr>
            <p:ph type="title"/>
          </p:nvPr>
        </p:nvSpPr>
        <p:spPr/>
        <p:txBody>
          <a:bodyPr/>
          <a:lstStyle/>
          <a:p>
            <a:r>
              <a:rPr lang="en-IE" dirty="0"/>
              <a:t>The Law on Sexting</a:t>
            </a:r>
          </a:p>
        </p:txBody>
      </p:sp>
      <p:sp>
        <p:nvSpPr>
          <p:cNvPr id="5" name="Content Placeholder 4">
            <a:extLst>
              <a:ext uri="{FF2B5EF4-FFF2-40B4-BE49-F238E27FC236}">
                <a16:creationId xmlns:a16="http://schemas.microsoft.com/office/drawing/2014/main" id="{2037C3C1-79DD-45B2-A028-7EB80B5E0FDF}"/>
              </a:ext>
            </a:extLst>
          </p:cNvPr>
          <p:cNvSpPr>
            <a:spLocks noGrp="1"/>
          </p:cNvSpPr>
          <p:nvPr>
            <p:ph idx="1"/>
          </p:nvPr>
        </p:nvSpPr>
        <p:spPr>
          <a:solidFill>
            <a:srgbClr val="FFFF66"/>
          </a:solidFill>
        </p:spPr>
        <p:txBody>
          <a:bodyPr/>
          <a:lstStyle/>
          <a:p>
            <a:r>
              <a:rPr lang="en-IE" dirty="0"/>
              <a:t>Sending Snapchats could also fall foul of child pornography laws. Under current Irish law, a 17 year old who receives an explicit image from his 16 year old girlfriend is, for instance, technically guilty of viewing child pornography.</a:t>
            </a:r>
          </a:p>
        </p:txBody>
      </p:sp>
      <p:pic>
        <p:nvPicPr>
          <p:cNvPr id="6" name="Picture 5">
            <a:extLst>
              <a:ext uri="{FF2B5EF4-FFF2-40B4-BE49-F238E27FC236}">
                <a16:creationId xmlns:a16="http://schemas.microsoft.com/office/drawing/2014/main" id="{899B8E9E-89E4-4862-ACCE-72AF786F733C}"/>
              </a:ext>
            </a:extLst>
          </p:cNvPr>
          <p:cNvPicPr>
            <a:picLocks noChangeAspect="1"/>
          </p:cNvPicPr>
          <p:nvPr/>
        </p:nvPicPr>
        <p:blipFill>
          <a:blip r:embed="rId2"/>
          <a:stretch>
            <a:fillRect/>
          </a:stretch>
        </p:blipFill>
        <p:spPr>
          <a:xfrm>
            <a:off x="5706821" y="3279783"/>
            <a:ext cx="4773582" cy="2267909"/>
          </a:xfrm>
          <a:prstGeom prst="rect">
            <a:avLst/>
          </a:prstGeom>
        </p:spPr>
      </p:pic>
    </p:spTree>
    <p:extLst>
      <p:ext uri="{BB962C8B-B14F-4D97-AF65-F5344CB8AC3E}">
        <p14:creationId xmlns:p14="http://schemas.microsoft.com/office/powerpoint/2010/main" val="2158186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ECF5-F0C1-482F-AB1F-5E6DA9609855}"/>
              </a:ext>
            </a:extLst>
          </p:cNvPr>
          <p:cNvSpPr>
            <a:spLocks noGrp="1"/>
          </p:cNvSpPr>
          <p:nvPr>
            <p:ph type="title"/>
          </p:nvPr>
        </p:nvSpPr>
        <p:spPr/>
        <p:txBody>
          <a:bodyPr/>
          <a:lstStyle/>
          <a:p>
            <a:r>
              <a:rPr lang="en-IE" dirty="0"/>
              <a:t>Bullying on Snapchat</a:t>
            </a:r>
          </a:p>
        </p:txBody>
      </p:sp>
      <p:sp>
        <p:nvSpPr>
          <p:cNvPr id="3" name="Content Placeholder 2">
            <a:extLst>
              <a:ext uri="{FF2B5EF4-FFF2-40B4-BE49-F238E27FC236}">
                <a16:creationId xmlns:a16="http://schemas.microsoft.com/office/drawing/2014/main" id="{9E2B69E2-F7C3-4E0F-AE75-2F4C7587F36B}"/>
              </a:ext>
            </a:extLst>
          </p:cNvPr>
          <p:cNvSpPr>
            <a:spLocks noGrp="1"/>
          </p:cNvSpPr>
          <p:nvPr>
            <p:ph idx="1"/>
          </p:nvPr>
        </p:nvSpPr>
        <p:spPr>
          <a:solidFill>
            <a:srgbClr val="FFFF66"/>
          </a:solidFill>
        </p:spPr>
        <p:txBody>
          <a:bodyPr/>
          <a:lstStyle/>
          <a:p>
            <a:r>
              <a:rPr lang="en-IE" dirty="0"/>
              <a:t>If you receive a bullying, abusive or otherwise unwanted message, these are the steps to go through…</a:t>
            </a:r>
          </a:p>
          <a:p>
            <a:r>
              <a:rPr lang="en-IE" b="1" dirty="0"/>
              <a:t>Do not reply – responding will encourage them more.</a:t>
            </a:r>
          </a:p>
          <a:p>
            <a:r>
              <a:rPr lang="en-IE" b="1" dirty="0"/>
              <a:t>Keep the message If possible.</a:t>
            </a:r>
          </a:p>
          <a:p>
            <a:r>
              <a:rPr lang="en-IE" b="1" dirty="0"/>
              <a:t>Block the sender.</a:t>
            </a:r>
          </a:p>
          <a:p>
            <a:r>
              <a:rPr lang="en-IE" b="1" dirty="0"/>
              <a:t>Tell someone you trust. </a:t>
            </a:r>
          </a:p>
        </p:txBody>
      </p:sp>
      <p:pic>
        <p:nvPicPr>
          <p:cNvPr id="4" name="Picture 3"/>
          <p:cNvPicPr>
            <a:picLocks noChangeAspect="1"/>
          </p:cNvPicPr>
          <p:nvPr/>
        </p:nvPicPr>
        <p:blipFill>
          <a:blip r:embed="rId2"/>
          <a:stretch>
            <a:fillRect/>
          </a:stretch>
        </p:blipFill>
        <p:spPr>
          <a:xfrm>
            <a:off x="6096000" y="3116581"/>
            <a:ext cx="3855720" cy="3060382"/>
          </a:xfrm>
          <a:prstGeom prst="rect">
            <a:avLst/>
          </a:prstGeom>
        </p:spPr>
      </p:pic>
    </p:spTree>
    <p:extLst>
      <p:ext uri="{BB962C8B-B14F-4D97-AF65-F5344CB8AC3E}">
        <p14:creationId xmlns:p14="http://schemas.microsoft.com/office/powerpoint/2010/main" val="264584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In your Journal</a:t>
            </a:r>
            <a:endParaRPr lang="en-IE" dirty="0"/>
          </a:p>
        </p:txBody>
      </p:sp>
      <p:pic>
        <p:nvPicPr>
          <p:cNvPr id="4" name="Content Placeholder 3"/>
          <p:cNvPicPr>
            <a:picLocks noGrp="1" noChangeAspect="1"/>
          </p:cNvPicPr>
          <p:nvPr>
            <p:ph idx="1"/>
          </p:nvPr>
        </p:nvPicPr>
        <p:blipFill>
          <a:blip r:embed="rId2"/>
          <a:stretch>
            <a:fillRect/>
          </a:stretch>
        </p:blipFill>
        <p:spPr>
          <a:xfrm>
            <a:off x="1280160" y="1690688"/>
            <a:ext cx="9104811" cy="5010557"/>
          </a:xfrm>
          <a:prstGeom prst="rect">
            <a:avLst/>
          </a:prstGeom>
        </p:spPr>
      </p:pic>
    </p:spTree>
    <p:extLst>
      <p:ext uri="{BB962C8B-B14F-4D97-AF65-F5344CB8AC3E}">
        <p14:creationId xmlns:p14="http://schemas.microsoft.com/office/powerpoint/2010/main" val="304034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2"/>
          <a:stretch>
            <a:fillRect/>
          </a:stretch>
        </p:blipFill>
        <p:spPr>
          <a:xfrm>
            <a:off x="1214846" y="365125"/>
            <a:ext cx="9548948" cy="5523820"/>
          </a:xfrm>
          <a:prstGeom prst="rect">
            <a:avLst/>
          </a:prstGeom>
        </p:spPr>
      </p:pic>
    </p:spTree>
    <p:extLst>
      <p:ext uri="{BB962C8B-B14F-4D97-AF65-F5344CB8AC3E}">
        <p14:creationId xmlns:p14="http://schemas.microsoft.com/office/powerpoint/2010/main" val="315500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Plenary </a:t>
            </a:r>
            <a:endParaRPr lang="en-IE" dirty="0"/>
          </a:p>
        </p:txBody>
      </p:sp>
      <p:sp>
        <p:nvSpPr>
          <p:cNvPr id="3" name="Content Placeholder 2"/>
          <p:cNvSpPr>
            <a:spLocks noGrp="1"/>
          </p:cNvSpPr>
          <p:nvPr>
            <p:ph idx="1"/>
          </p:nvPr>
        </p:nvSpPr>
        <p:spPr>
          <a:xfrm>
            <a:off x="746760" y="1825625"/>
            <a:ext cx="10515600" cy="4351338"/>
          </a:xfrm>
          <a:solidFill>
            <a:schemeClr val="accent4">
              <a:lumMod val="20000"/>
              <a:lumOff val="80000"/>
            </a:schemeClr>
          </a:solidFill>
        </p:spPr>
        <p:txBody>
          <a:bodyPr/>
          <a:lstStyle/>
          <a:p>
            <a:r>
              <a:rPr lang="en-IE" sz="3200" dirty="0" smtClean="0"/>
              <a:t>Why has cyberbullying become so popular?</a:t>
            </a:r>
          </a:p>
          <a:p>
            <a:r>
              <a:rPr lang="en-IE" sz="3200" dirty="0" smtClean="0"/>
              <a:t>Mention 3 ways of staying safe on Facebook.</a:t>
            </a:r>
          </a:p>
          <a:p>
            <a:r>
              <a:rPr lang="en-IE" sz="3200" dirty="0" smtClean="0"/>
              <a:t> Mention 3 ways of staying safe on Snapchat.</a:t>
            </a:r>
          </a:p>
          <a:p>
            <a:r>
              <a:rPr lang="en-IE" sz="3200" dirty="0" smtClean="0"/>
              <a:t>What are the dangers of ‘sexting’?</a:t>
            </a:r>
          </a:p>
          <a:p>
            <a:r>
              <a:rPr lang="en-IE" sz="3200" dirty="0" smtClean="0"/>
              <a:t>What should you do if you receive abuse online?</a:t>
            </a:r>
          </a:p>
          <a:p>
            <a:r>
              <a:rPr lang="en-IE" sz="3200" dirty="0" smtClean="0"/>
              <a:t>What are the dangers of accepting friend requests when you do not know the person?</a:t>
            </a:r>
          </a:p>
          <a:p>
            <a:r>
              <a:rPr lang="en-IE" dirty="0" smtClean="0"/>
              <a:t>How do snapchat pictures stay around forever?</a:t>
            </a:r>
          </a:p>
          <a:p>
            <a:endParaRPr lang="en-IE" dirty="0" smtClean="0"/>
          </a:p>
        </p:txBody>
      </p:sp>
    </p:spTree>
    <p:extLst>
      <p:ext uri="{BB962C8B-B14F-4D97-AF65-F5344CB8AC3E}">
        <p14:creationId xmlns:p14="http://schemas.microsoft.com/office/powerpoint/2010/main" val="393664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9FE6-A8E1-4C2E-B707-ED0DFBDAE0D5}"/>
              </a:ext>
            </a:extLst>
          </p:cNvPr>
          <p:cNvSpPr>
            <a:spLocks noGrp="1"/>
          </p:cNvSpPr>
          <p:nvPr>
            <p:ph type="title"/>
          </p:nvPr>
        </p:nvSpPr>
        <p:spPr>
          <a:solidFill>
            <a:schemeClr val="accent1">
              <a:lumMod val="20000"/>
              <a:lumOff val="80000"/>
            </a:schemeClr>
          </a:solidFill>
        </p:spPr>
        <p:txBody>
          <a:bodyPr>
            <a:normAutofit fontScale="90000"/>
          </a:bodyPr>
          <a:lstStyle/>
          <a:p>
            <a:r>
              <a:rPr lang="en-IE" dirty="0"/>
              <a:t>Discussion – what kind of bullying is taking place in the images? How do you think these people feel?</a:t>
            </a:r>
          </a:p>
        </p:txBody>
      </p:sp>
      <p:pic>
        <p:nvPicPr>
          <p:cNvPr id="4" name="Content Placeholder 3">
            <a:extLst>
              <a:ext uri="{FF2B5EF4-FFF2-40B4-BE49-F238E27FC236}">
                <a16:creationId xmlns:a16="http://schemas.microsoft.com/office/drawing/2014/main" id="{5B718B20-1DC3-4F2C-8DAC-E592C5A5A553}"/>
              </a:ext>
            </a:extLst>
          </p:cNvPr>
          <p:cNvPicPr>
            <a:picLocks noGrp="1" noChangeAspect="1"/>
          </p:cNvPicPr>
          <p:nvPr>
            <p:ph idx="1"/>
          </p:nvPr>
        </p:nvPicPr>
        <p:blipFill>
          <a:blip r:embed="rId2"/>
          <a:stretch>
            <a:fillRect/>
          </a:stretch>
        </p:blipFill>
        <p:spPr>
          <a:xfrm>
            <a:off x="-45658" y="1582220"/>
            <a:ext cx="3650249" cy="2479985"/>
          </a:xfrm>
          <a:prstGeom prst="rect">
            <a:avLst/>
          </a:prstGeom>
        </p:spPr>
      </p:pic>
      <p:pic>
        <p:nvPicPr>
          <p:cNvPr id="5" name="Picture 4">
            <a:extLst>
              <a:ext uri="{FF2B5EF4-FFF2-40B4-BE49-F238E27FC236}">
                <a16:creationId xmlns:a16="http://schemas.microsoft.com/office/drawing/2014/main" id="{B5B166E3-DF3D-4812-9240-0BD75F817BFD}"/>
              </a:ext>
            </a:extLst>
          </p:cNvPr>
          <p:cNvPicPr>
            <a:picLocks noChangeAspect="1"/>
          </p:cNvPicPr>
          <p:nvPr/>
        </p:nvPicPr>
        <p:blipFill>
          <a:blip r:embed="rId3"/>
          <a:stretch>
            <a:fillRect/>
          </a:stretch>
        </p:blipFill>
        <p:spPr>
          <a:xfrm>
            <a:off x="3984142" y="1866902"/>
            <a:ext cx="3257964" cy="1797948"/>
          </a:xfrm>
          <a:prstGeom prst="rect">
            <a:avLst/>
          </a:prstGeom>
        </p:spPr>
      </p:pic>
      <p:pic>
        <p:nvPicPr>
          <p:cNvPr id="6" name="Picture 5">
            <a:extLst>
              <a:ext uri="{FF2B5EF4-FFF2-40B4-BE49-F238E27FC236}">
                <a16:creationId xmlns:a16="http://schemas.microsoft.com/office/drawing/2014/main" id="{0805BE52-C282-47D4-AB28-ED0FBD0F3A9D}"/>
              </a:ext>
            </a:extLst>
          </p:cNvPr>
          <p:cNvPicPr>
            <a:picLocks noChangeAspect="1"/>
          </p:cNvPicPr>
          <p:nvPr/>
        </p:nvPicPr>
        <p:blipFill>
          <a:blip r:embed="rId4"/>
          <a:stretch>
            <a:fillRect/>
          </a:stretch>
        </p:blipFill>
        <p:spPr>
          <a:xfrm>
            <a:off x="4614862" y="3841064"/>
            <a:ext cx="2962275" cy="2667000"/>
          </a:xfrm>
          <a:prstGeom prst="rect">
            <a:avLst/>
          </a:prstGeom>
        </p:spPr>
      </p:pic>
      <p:pic>
        <p:nvPicPr>
          <p:cNvPr id="7" name="Picture 6">
            <a:extLst>
              <a:ext uri="{FF2B5EF4-FFF2-40B4-BE49-F238E27FC236}">
                <a16:creationId xmlns:a16="http://schemas.microsoft.com/office/drawing/2014/main" id="{8ECF623E-2C79-48DF-AACB-2385D7A19AAD}"/>
              </a:ext>
            </a:extLst>
          </p:cNvPr>
          <p:cNvPicPr>
            <a:picLocks noChangeAspect="1"/>
          </p:cNvPicPr>
          <p:nvPr/>
        </p:nvPicPr>
        <p:blipFill>
          <a:blip r:embed="rId5"/>
          <a:stretch>
            <a:fillRect/>
          </a:stretch>
        </p:blipFill>
        <p:spPr>
          <a:xfrm>
            <a:off x="203545" y="4238419"/>
            <a:ext cx="4288942" cy="2619581"/>
          </a:xfrm>
          <a:prstGeom prst="rect">
            <a:avLst/>
          </a:prstGeom>
        </p:spPr>
      </p:pic>
      <p:pic>
        <p:nvPicPr>
          <p:cNvPr id="8" name="Picture 7">
            <a:extLst>
              <a:ext uri="{FF2B5EF4-FFF2-40B4-BE49-F238E27FC236}">
                <a16:creationId xmlns:a16="http://schemas.microsoft.com/office/drawing/2014/main" id="{C9C3B7CF-66CE-4EAB-A20A-26ED28FA5EAD}"/>
              </a:ext>
            </a:extLst>
          </p:cNvPr>
          <p:cNvPicPr>
            <a:picLocks noChangeAspect="1"/>
          </p:cNvPicPr>
          <p:nvPr/>
        </p:nvPicPr>
        <p:blipFill>
          <a:blip r:embed="rId6"/>
          <a:stretch>
            <a:fillRect/>
          </a:stretch>
        </p:blipFill>
        <p:spPr>
          <a:xfrm>
            <a:off x="8136834" y="1866902"/>
            <a:ext cx="3498575" cy="4448175"/>
          </a:xfrm>
          <a:prstGeom prst="rect">
            <a:avLst/>
          </a:prstGeom>
        </p:spPr>
      </p:pic>
    </p:spTree>
    <p:extLst>
      <p:ext uri="{BB962C8B-B14F-4D97-AF65-F5344CB8AC3E}">
        <p14:creationId xmlns:p14="http://schemas.microsoft.com/office/powerpoint/2010/main" val="354459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C572-70CF-4BC5-A838-B0040D17A2C0}"/>
              </a:ext>
            </a:extLst>
          </p:cNvPr>
          <p:cNvSpPr>
            <a:spLocks noGrp="1"/>
          </p:cNvSpPr>
          <p:nvPr>
            <p:ph type="title"/>
          </p:nvPr>
        </p:nvSpPr>
        <p:spPr/>
        <p:txBody>
          <a:bodyPr/>
          <a:lstStyle/>
          <a:p>
            <a:r>
              <a:rPr lang="en-IE" dirty="0"/>
              <a:t>Possible </a:t>
            </a:r>
            <a:r>
              <a:rPr lang="en-IE" dirty="0" smtClean="0"/>
              <a:t>Reasons for Cyberbullying  </a:t>
            </a:r>
            <a:endParaRPr lang="en-IE" dirty="0"/>
          </a:p>
        </p:txBody>
      </p:sp>
      <p:sp>
        <p:nvSpPr>
          <p:cNvPr id="3" name="Content Placeholder 2">
            <a:extLst>
              <a:ext uri="{FF2B5EF4-FFF2-40B4-BE49-F238E27FC236}">
                <a16:creationId xmlns:a16="http://schemas.microsoft.com/office/drawing/2014/main" id="{0601F0F2-3380-431F-A87E-711DAFA6195F}"/>
              </a:ext>
            </a:extLst>
          </p:cNvPr>
          <p:cNvSpPr>
            <a:spLocks noGrp="1"/>
          </p:cNvSpPr>
          <p:nvPr>
            <p:ph idx="1"/>
          </p:nvPr>
        </p:nvSpPr>
        <p:spPr>
          <a:xfrm>
            <a:off x="838200" y="1864814"/>
            <a:ext cx="10515600" cy="4351338"/>
          </a:xfrm>
          <a:solidFill>
            <a:schemeClr val="accent1">
              <a:lumMod val="20000"/>
              <a:lumOff val="80000"/>
            </a:schemeClr>
          </a:solidFill>
        </p:spPr>
        <p:txBody>
          <a:bodyPr/>
          <a:lstStyle/>
          <a:p>
            <a:r>
              <a:rPr lang="en-IE" dirty="0">
                <a:latin typeface="Baskerville Old Face" panose="02020602080505020303" pitchFamily="18" charset="0"/>
              </a:rPr>
              <a:t>Too much spare time on their hands</a:t>
            </a:r>
          </a:p>
          <a:p>
            <a:r>
              <a:rPr lang="en-IE" dirty="0">
                <a:latin typeface="Baskerville Old Face" panose="02020602080505020303" pitchFamily="18" charset="0"/>
              </a:rPr>
              <a:t>Gadgets easily accessible (Phones/Tablets/iPads/Laptops)</a:t>
            </a:r>
          </a:p>
          <a:p>
            <a:r>
              <a:rPr lang="en-IE" dirty="0">
                <a:latin typeface="Baskerville Old Face" panose="02020602080505020303" pitchFamily="18" charset="0"/>
              </a:rPr>
              <a:t>Gives bullies a better sense of “power” because it is not face to face</a:t>
            </a:r>
          </a:p>
          <a:p>
            <a:r>
              <a:rPr lang="en-IE" dirty="0">
                <a:latin typeface="Baskerville Old Face" panose="02020602080505020303" pitchFamily="18" charset="0"/>
              </a:rPr>
              <a:t>The bully has the ability to remain anonymous</a:t>
            </a:r>
          </a:p>
          <a:p>
            <a:endParaRPr lang="en-IE" dirty="0"/>
          </a:p>
        </p:txBody>
      </p:sp>
      <p:pic>
        <p:nvPicPr>
          <p:cNvPr id="4" name="Picture 3">
            <a:extLst>
              <a:ext uri="{FF2B5EF4-FFF2-40B4-BE49-F238E27FC236}">
                <a16:creationId xmlns:a16="http://schemas.microsoft.com/office/drawing/2014/main" id="{FCA28743-D8D3-43DB-AA29-37AEB88ABB91}"/>
              </a:ext>
            </a:extLst>
          </p:cNvPr>
          <p:cNvPicPr>
            <a:picLocks noChangeAspect="1"/>
          </p:cNvPicPr>
          <p:nvPr/>
        </p:nvPicPr>
        <p:blipFill>
          <a:blip r:embed="rId2"/>
          <a:stretch>
            <a:fillRect/>
          </a:stretch>
        </p:blipFill>
        <p:spPr>
          <a:xfrm>
            <a:off x="222068" y="3791448"/>
            <a:ext cx="3658103" cy="2975112"/>
          </a:xfrm>
          <a:prstGeom prst="rect">
            <a:avLst/>
          </a:prstGeom>
        </p:spPr>
      </p:pic>
    </p:spTree>
    <p:extLst>
      <p:ext uri="{BB962C8B-B14F-4D97-AF65-F5344CB8AC3E}">
        <p14:creationId xmlns:p14="http://schemas.microsoft.com/office/powerpoint/2010/main" val="2798785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60E14-6C71-4394-B2E8-B6387007FCD3}"/>
              </a:ext>
            </a:extLst>
          </p:cNvPr>
          <p:cNvSpPr>
            <a:spLocks noGrp="1"/>
          </p:cNvSpPr>
          <p:nvPr>
            <p:ph type="title"/>
          </p:nvPr>
        </p:nvSpPr>
        <p:spPr/>
        <p:txBody>
          <a:bodyPr/>
          <a:lstStyle/>
          <a:p>
            <a:r>
              <a:rPr lang="en-IE" dirty="0"/>
              <a:t>Thoughts?</a:t>
            </a:r>
          </a:p>
        </p:txBody>
      </p:sp>
      <p:pic>
        <p:nvPicPr>
          <p:cNvPr id="4" name="Content Placeholder 3">
            <a:extLst>
              <a:ext uri="{FF2B5EF4-FFF2-40B4-BE49-F238E27FC236}">
                <a16:creationId xmlns:a16="http://schemas.microsoft.com/office/drawing/2014/main" id="{EF166E62-09FC-4B1F-BADE-D8DBF14E8B30}"/>
              </a:ext>
            </a:extLst>
          </p:cNvPr>
          <p:cNvPicPr>
            <a:picLocks noGrp="1" noChangeAspect="1"/>
          </p:cNvPicPr>
          <p:nvPr>
            <p:ph idx="1"/>
          </p:nvPr>
        </p:nvPicPr>
        <p:blipFill>
          <a:blip r:embed="rId2"/>
          <a:stretch>
            <a:fillRect/>
          </a:stretch>
        </p:blipFill>
        <p:spPr>
          <a:xfrm>
            <a:off x="1934817" y="2067339"/>
            <a:ext cx="8587409" cy="4015409"/>
          </a:xfrm>
          <a:prstGeom prst="rect">
            <a:avLst/>
          </a:prstGeom>
        </p:spPr>
      </p:pic>
    </p:spTree>
    <p:extLst>
      <p:ext uri="{BB962C8B-B14F-4D97-AF65-F5344CB8AC3E}">
        <p14:creationId xmlns:p14="http://schemas.microsoft.com/office/powerpoint/2010/main" val="98418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A1FF-1CFF-4C2E-8DF0-7AC6EE31917F}"/>
              </a:ext>
            </a:extLst>
          </p:cNvPr>
          <p:cNvSpPr>
            <a:spLocks noGrp="1"/>
          </p:cNvSpPr>
          <p:nvPr>
            <p:ph type="title"/>
          </p:nvPr>
        </p:nvSpPr>
        <p:spPr>
          <a:solidFill>
            <a:schemeClr val="accent1">
              <a:lumMod val="20000"/>
              <a:lumOff val="80000"/>
            </a:schemeClr>
          </a:solidFill>
        </p:spPr>
        <p:txBody>
          <a:bodyPr/>
          <a:lstStyle/>
          <a:p>
            <a:r>
              <a:rPr lang="en-IE" dirty="0"/>
              <a:t>Types of Cyber-Bullying</a:t>
            </a:r>
          </a:p>
        </p:txBody>
      </p:sp>
      <p:sp>
        <p:nvSpPr>
          <p:cNvPr id="3" name="Content Placeholder 2">
            <a:extLst>
              <a:ext uri="{FF2B5EF4-FFF2-40B4-BE49-F238E27FC236}">
                <a16:creationId xmlns:a16="http://schemas.microsoft.com/office/drawing/2014/main" id="{7B8BFB61-43F7-4595-88AB-92F7EC9CB268}"/>
              </a:ext>
            </a:extLst>
          </p:cNvPr>
          <p:cNvSpPr>
            <a:spLocks noGrp="1"/>
          </p:cNvSpPr>
          <p:nvPr>
            <p:ph idx="1"/>
          </p:nvPr>
        </p:nvSpPr>
        <p:spPr>
          <a:solidFill>
            <a:schemeClr val="accent1">
              <a:lumMod val="20000"/>
              <a:lumOff val="80000"/>
            </a:schemeClr>
          </a:solidFill>
        </p:spPr>
        <p:txBody>
          <a:bodyPr>
            <a:normAutofit fontScale="55000" lnSpcReduction="20000"/>
          </a:bodyPr>
          <a:lstStyle/>
          <a:p>
            <a:r>
              <a:rPr lang="en-IE" dirty="0"/>
              <a:t>Instant messaging or text messaging</a:t>
            </a:r>
          </a:p>
          <a:p>
            <a:r>
              <a:rPr lang="en-IE" dirty="0"/>
              <a:t>Stolen passwords for email, instant messaging, and other online accounts</a:t>
            </a:r>
          </a:p>
          <a:p>
            <a:r>
              <a:rPr lang="en-IE" dirty="0"/>
              <a:t>Websites (websites that are created to tease or hurt another child)                                     </a:t>
            </a:r>
          </a:p>
          <a:p>
            <a:r>
              <a:rPr lang="en-IE" dirty="0"/>
              <a:t>Pictures sent through email and cell phones</a:t>
            </a:r>
          </a:p>
          <a:p>
            <a:r>
              <a:rPr lang="en-IE" dirty="0"/>
              <a:t>Posting embarrassing pictures (Facebook/Instagram/WhatsApp) without a friends consent.</a:t>
            </a:r>
          </a:p>
          <a:p>
            <a:r>
              <a:rPr lang="en-IE" dirty="0"/>
              <a:t>‘Tagging’ Friends without their prior knowledge.</a:t>
            </a:r>
          </a:p>
          <a:p>
            <a:r>
              <a:rPr lang="en-IE" dirty="0"/>
              <a:t>Sending Snapchats of your ‘friends’ in compromising positions knowing it would embarrass them</a:t>
            </a:r>
          </a:p>
          <a:p>
            <a:r>
              <a:rPr lang="en-IE" dirty="0"/>
              <a:t>Snapchatting/Taking pictures of your friends without them knowing</a:t>
            </a:r>
          </a:p>
          <a:p>
            <a:r>
              <a:rPr lang="en-IE" dirty="0"/>
              <a:t>Writing nasty comments under people’s photos/stories etc. </a:t>
            </a:r>
          </a:p>
          <a:p>
            <a:r>
              <a:rPr lang="en-IE" dirty="0"/>
              <a:t>Internet polling ("Who's hot, Who's not“…..)</a:t>
            </a:r>
          </a:p>
          <a:p>
            <a:r>
              <a:rPr lang="en-IE" dirty="0"/>
              <a:t>Rumours posted on Facebook/Instagram/WhatsApp……..</a:t>
            </a:r>
          </a:p>
          <a:p>
            <a:r>
              <a:rPr lang="en-IE" dirty="0"/>
              <a:t>Sexting</a:t>
            </a:r>
          </a:p>
          <a:p>
            <a:r>
              <a:rPr lang="en-IE" dirty="0"/>
              <a:t>Impersonation (posing as the victim and harming other people)</a:t>
            </a:r>
          </a:p>
          <a:p>
            <a:r>
              <a:rPr lang="en-IE" dirty="0"/>
              <a:t>Interactive gaming (X-box live, Sony </a:t>
            </a:r>
            <a:r>
              <a:rPr lang="en-IE" dirty="0" err="1"/>
              <a:t>Playstation</a:t>
            </a:r>
            <a:r>
              <a:rPr lang="en-IE" dirty="0"/>
              <a:t> network</a:t>
            </a:r>
          </a:p>
        </p:txBody>
      </p:sp>
    </p:spTree>
    <p:extLst>
      <p:ext uri="{BB962C8B-B14F-4D97-AF65-F5344CB8AC3E}">
        <p14:creationId xmlns:p14="http://schemas.microsoft.com/office/powerpoint/2010/main" val="286549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5D3EE-59D4-4F53-8D7C-03FFC0DCCCBA}"/>
              </a:ext>
            </a:extLst>
          </p:cNvPr>
          <p:cNvSpPr>
            <a:spLocks noGrp="1"/>
          </p:cNvSpPr>
          <p:nvPr>
            <p:ph type="title"/>
          </p:nvPr>
        </p:nvSpPr>
        <p:spPr/>
        <p:txBody>
          <a:bodyPr/>
          <a:lstStyle/>
          <a:p>
            <a:r>
              <a:rPr lang="en-IE" dirty="0"/>
              <a:t>Types of Social Media that can be used to Cyberbully. </a:t>
            </a:r>
          </a:p>
        </p:txBody>
      </p:sp>
      <p:sp>
        <p:nvSpPr>
          <p:cNvPr id="3" name="Content Placeholder 2">
            <a:extLst>
              <a:ext uri="{FF2B5EF4-FFF2-40B4-BE49-F238E27FC236}">
                <a16:creationId xmlns:a16="http://schemas.microsoft.com/office/drawing/2014/main" id="{5A0CB87A-097B-416A-8076-1DCF74F818CC}"/>
              </a:ext>
            </a:extLst>
          </p:cNvPr>
          <p:cNvSpPr>
            <a:spLocks noGrp="1"/>
          </p:cNvSpPr>
          <p:nvPr>
            <p:ph idx="1"/>
          </p:nvPr>
        </p:nvSpPr>
        <p:spPr>
          <a:solidFill>
            <a:schemeClr val="accent1">
              <a:lumMod val="20000"/>
              <a:lumOff val="80000"/>
            </a:schemeClr>
          </a:solidFill>
        </p:spPr>
        <p:txBody>
          <a:bodyPr>
            <a:normAutofit fontScale="92500" lnSpcReduction="20000"/>
          </a:bodyPr>
          <a:lstStyle/>
          <a:p>
            <a:pPr>
              <a:lnSpc>
                <a:spcPct val="100000"/>
              </a:lnSpc>
              <a:spcBef>
                <a:spcPct val="0"/>
              </a:spcBef>
            </a:pPr>
            <a:r>
              <a:rPr lang="en-GB" altLang="en-US" dirty="0"/>
              <a:t>Facebook</a:t>
            </a:r>
          </a:p>
          <a:p>
            <a:pPr>
              <a:lnSpc>
                <a:spcPct val="100000"/>
              </a:lnSpc>
              <a:spcBef>
                <a:spcPct val="0"/>
              </a:spcBef>
            </a:pPr>
            <a:r>
              <a:rPr lang="en-GB" altLang="en-US" dirty="0"/>
              <a:t>Instagram</a:t>
            </a:r>
          </a:p>
          <a:p>
            <a:pPr>
              <a:lnSpc>
                <a:spcPct val="100000"/>
              </a:lnSpc>
              <a:spcBef>
                <a:spcPct val="0"/>
              </a:spcBef>
            </a:pPr>
            <a:r>
              <a:rPr lang="en-GB" altLang="en-US" dirty="0"/>
              <a:t>Twitter</a:t>
            </a:r>
          </a:p>
          <a:p>
            <a:pPr>
              <a:lnSpc>
                <a:spcPct val="100000"/>
              </a:lnSpc>
              <a:spcBef>
                <a:spcPct val="0"/>
              </a:spcBef>
            </a:pPr>
            <a:r>
              <a:rPr lang="en-GB" altLang="en-US" dirty="0"/>
              <a:t>Email</a:t>
            </a:r>
          </a:p>
          <a:p>
            <a:pPr>
              <a:lnSpc>
                <a:spcPct val="100000"/>
              </a:lnSpc>
              <a:spcBef>
                <a:spcPct val="0"/>
              </a:spcBef>
            </a:pPr>
            <a:r>
              <a:rPr lang="en-GB" altLang="en-US" dirty="0"/>
              <a:t>Text messaging</a:t>
            </a:r>
          </a:p>
          <a:p>
            <a:pPr>
              <a:lnSpc>
                <a:spcPct val="100000"/>
              </a:lnSpc>
              <a:spcBef>
                <a:spcPct val="0"/>
              </a:spcBef>
            </a:pPr>
            <a:r>
              <a:rPr lang="en-GB" altLang="en-US" dirty="0"/>
              <a:t>Instant messaging (</a:t>
            </a:r>
            <a:r>
              <a:rPr lang="en-GB" altLang="en-US" dirty="0" err="1"/>
              <a:t>iMessage</a:t>
            </a:r>
            <a:r>
              <a:rPr lang="en-GB" altLang="en-US" dirty="0"/>
              <a:t>)</a:t>
            </a:r>
          </a:p>
          <a:p>
            <a:pPr>
              <a:lnSpc>
                <a:spcPct val="100000"/>
              </a:lnSpc>
              <a:spcBef>
                <a:spcPct val="0"/>
              </a:spcBef>
            </a:pPr>
            <a:r>
              <a:rPr lang="en-GB" altLang="en-US" dirty="0"/>
              <a:t>Snapchat</a:t>
            </a:r>
          </a:p>
          <a:p>
            <a:pPr>
              <a:lnSpc>
                <a:spcPct val="100000"/>
              </a:lnSpc>
              <a:spcBef>
                <a:spcPct val="0"/>
              </a:spcBef>
            </a:pPr>
            <a:r>
              <a:rPr lang="en-GB" altLang="en-US" dirty="0"/>
              <a:t>Skype</a:t>
            </a:r>
          </a:p>
          <a:p>
            <a:pPr>
              <a:lnSpc>
                <a:spcPct val="100000"/>
              </a:lnSpc>
              <a:spcBef>
                <a:spcPct val="0"/>
              </a:spcBef>
            </a:pPr>
            <a:r>
              <a:rPr lang="en-GB" altLang="en-US" dirty="0"/>
              <a:t>Vine</a:t>
            </a:r>
          </a:p>
          <a:p>
            <a:pPr>
              <a:lnSpc>
                <a:spcPct val="100000"/>
              </a:lnSpc>
              <a:spcBef>
                <a:spcPct val="0"/>
              </a:spcBef>
            </a:pPr>
            <a:r>
              <a:rPr lang="en-GB" altLang="en-US" dirty="0"/>
              <a:t>Ask.fm</a:t>
            </a:r>
          </a:p>
          <a:p>
            <a:pPr>
              <a:lnSpc>
                <a:spcPct val="100000"/>
              </a:lnSpc>
              <a:spcBef>
                <a:spcPct val="0"/>
              </a:spcBef>
            </a:pPr>
            <a:r>
              <a:rPr lang="en-GB" altLang="en-US" dirty="0"/>
              <a:t>Tumblr</a:t>
            </a:r>
          </a:p>
          <a:p>
            <a:pPr>
              <a:lnSpc>
                <a:spcPct val="100000"/>
              </a:lnSpc>
              <a:spcBef>
                <a:spcPct val="0"/>
              </a:spcBef>
            </a:pPr>
            <a:r>
              <a:rPr lang="en-GB" altLang="en-US" dirty="0" err="1"/>
              <a:t>Yik</a:t>
            </a:r>
            <a:r>
              <a:rPr lang="en-GB" altLang="en-US" dirty="0"/>
              <a:t> Yak</a:t>
            </a:r>
          </a:p>
          <a:p>
            <a:endParaRPr lang="en-IE" dirty="0"/>
          </a:p>
        </p:txBody>
      </p:sp>
      <p:pic>
        <p:nvPicPr>
          <p:cNvPr id="4" name="Picture 3">
            <a:extLst>
              <a:ext uri="{FF2B5EF4-FFF2-40B4-BE49-F238E27FC236}">
                <a16:creationId xmlns:a16="http://schemas.microsoft.com/office/drawing/2014/main" id="{8F3985CD-5045-42D6-9F22-C4FA698EAC72}"/>
              </a:ext>
            </a:extLst>
          </p:cNvPr>
          <p:cNvPicPr>
            <a:picLocks noChangeAspect="1"/>
          </p:cNvPicPr>
          <p:nvPr/>
        </p:nvPicPr>
        <p:blipFill>
          <a:blip r:embed="rId2"/>
          <a:stretch>
            <a:fillRect/>
          </a:stretch>
        </p:blipFill>
        <p:spPr>
          <a:xfrm>
            <a:off x="5684520" y="2023500"/>
            <a:ext cx="5669280" cy="3955587"/>
          </a:xfrm>
          <a:prstGeom prst="rect">
            <a:avLst/>
          </a:prstGeom>
        </p:spPr>
      </p:pic>
    </p:spTree>
    <p:extLst>
      <p:ext uri="{BB962C8B-B14F-4D97-AF65-F5344CB8AC3E}">
        <p14:creationId xmlns:p14="http://schemas.microsoft.com/office/powerpoint/2010/main" val="3407177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633F88-73B0-475C-8E49-117E592E6AF0}"/>
              </a:ext>
            </a:extLst>
          </p:cNvPr>
          <p:cNvPicPr>
            <a:picLocks noChangeAspect="1"/>
          </p:cNvPicPr>
          <p:nvPr/>
        </p:nvPicPr>
        <p:blipFill>
          <a:blip r:embed="rId2"/>
          <a:stretch>
            <a:fillRect/>
          </a:stretch>
        </p:blipFill>
        <p:spPr>
          <a:xfrm>
            <a:off x="5024437" y="2357437"/>
            <a:ext cx="2143125" cy="2143125"/>
          </a:xfrm>
          <a:prstGeom prst="rect">
            <a:avLst/>
          </a:prstGeom>
        </p:spPr>
      </p:pic>
      <p:sp>
        <p:nvSpPr>
          <p:cNvPr id="2" name="Title 1">
            <a:extLst>
              <a:ext uri="{FF2B5EF4-FFF2-40B4-BE49-F238E27FC236}">
                <a16:creationId xmlns:a16="http://schemas.microsoft.com/office/drawing/2014/main" id="{4C59954C-C6CE-4CC0-AACB-C49FA8DAE9AC}"/>
              </a:ext>
            </a:extLst>
          </p:cNvPr>
          <p:cNvSpPr>
            <a:spLocks noGrp="1"/>
          </p:cNvSpPr>
          <p:nvPr>
            <p:ph type="title"/>
          </p:nvPr>
        </p:nvSpPr>
        <p:spPr/>
        <p:txBody>
          <a:bodyPr/>
          <a:lstStyle/>
          <a:p>
            <a:r>
              <a:rPr lang="en-IE" dirty="0"/>
              <a:t>Facebook</a:t>
            </a:r>
          </a:p>
        </p:txBody>
      </p:sp>
      <p:sp>
        <p:nvSpPr>
          <p:cNvPr id="3" name="Content Placeholder 2">
            <a:extLst>
              <a:ext uri="{FF2B5EF4-FFF2-40B4-BE49-F238E27FC236}">
                <a16:creationId xmlns:a16="http://schemas.microsoft.com/office/drawing/2014/main" id="{546BD4F6-CF33-4C92-B949-C2481C6E2DD2}"/>
              </a:ext>
            </a:extLst>
          </p:cNvPr>
          <p:cNvSpPr>
            <a:spLocks noGrp="1"/>
          </p:cNvSpPr>
          <p:nvPr>
            <p:ph idx="1"/>
          </p:nvPr>
        </p:nvSpPr>
        <p:spPr>
          <a:solidFill>
            <a:schemeClr val="accent1">
              <a:lumMod val="20000"/>
              <a:lumOff val="80000"/>
            </a:schemeClr>
          </a:solidFill>
        </p:spPr>
        <p:txBody>
          <a:bodyPr>
            <a:normAutofit fontScale="92500"/>
          </a:bodyPr>
          <a:lstStyle/>
          <a:p>
            <a:r>
              <a:rPr lang="en-IE" dirty="0"/>
              <a:t>You have to be 13 to create a Facebook account</a:t>
            </a:r>
          </a:p>
          <a:p>
            <a:r>
              <a:rPr lang="en-IE" dirty="0"/>
              <a:t>Facebook has 1.4 billion users worldwide</a:t>
            </a:r>
          </a:p>
          <a:p>
            <a:r>
              <a:rPr lang="en-IE" dirty="0"/>
              <a:t>It has different privacy settings which can stop other people being allowed to access your page</a:t>
            </a:r>
          </a:p>
          <a:p>
            <a:r>
              <a:rPr lang="en-IE" dirty="0"/>
              <a:t>51% of young people in Ireland have received some form of bullying on the site, according to recent surveys.</a:t>
            </a:r>
          </a:p>
          <a:p>
            <a:r>
              <a:rPr lang="en-IE" dirty="0"/>
              <a:t>The most common ways to be bullied on the site are via Facebook Chat and fake profiles</a:t>
            </a:r>
          </a:p>
          <a:p>
            <a:r>
              <a:rPr lang="en-IE" dirty="0"/>
              <a:t>Ways to combat this are making sure that your profile is as secure as it can be and not accepting Friend Requests from people that you do not know.</a:t>
            </a:r>
          </a:p>
          <a:p>
            <a:endParaRPr lang="en-IE" dirty="0"/>
          </a:p>
        </p:txBody>
      </p:sp>
      <p:pic>
        <p:nvPicPr>
          <p:cNvPr id="5" name="Picture 4">
            <a:extLst>
              <a:ext uri="{FF2B5EF4-FFF2-40B4-BE49-F238E27FC236}">
                <a16:creationId xmlns:a16="http://schemas.microsoft.com/office/drawing/2014/main" id="{37FC43B1-A032-493A-9FF6-27C427E729B7}"/>
              </a:ext>
            </a:extLst>
          </p:cNvPr>
          <p:cNvPicPr>
            <a:picLocks noChangeAspect="1"/>
          </p:cNvPicPr>
          <p:nvPr/>
        </p:nvPicPr>
        <p:blipFill>
          <a:blip r:embed="rId2"/>
          <a:stretch>
            <a:fillRect/>
          </a:stretch>
        </p:blipFill>
        <p:spPr>
          <a:xfrm>
            <a:off x="9411212" y="365125"/>
            <a:ext cx="2143125" cy="2143125"/>
          </a:xfrm>
          <a:prstGeom prst="rect">
            <a:avLst/>
          </a:prstGeom>
        </p:spPr>
      </p:pic>
    </p:spTree>
    <p:extLst>
      <p:ext uri="{BB962C8B-B14F-4D97-AF65-F5344CB8AC3E}">
        <p14:creationId xmlns:p14="http://schemas.microsoft.com/office/powerpoint/2010/main" val="166549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C6FEB8-6E3D-4FA7-A3A9-8D673EF387EB}"/>
              </a:ext>
            </a:extLst>
          </p:cNvPr>
          <p:cNvPicPr>
            <a:picLocks noChangeAspect="1"/>
          </p:cNvPicPr>
          <p:nvPr/>
        </p:nvPicPr>
        <p:blipFill>
          <a:blip r:embed="rId2"/>
          <a:stretch>
            <a:fillRect/>
          </a:stretch>
        </p:blipFill>
        <p:spPr>
          <a:xfrm>
            <a:off x="4905375" y="2238375"/>
            <a:ext cx="2381250" cy="2381250"/>
          </a:xfrm>
          <a:prstGeom prst="rect">
            <a:avLst/>
          </a:prstGeom>
        </p:spPr>
      </p:pic>
      <p:sp>
        <p:nvSpPr>
          <p:cNvPr id="3" name="Content Placeholder 2">
            <a:extLst>
              <a:ext uri="{FF2B5EF4-FFF2-40B4-BE49-F238E27FC236}">
                <a16:creationId xmlns:a16="http://schemas.microsoft.com/office/drawing/2014/main" id="{B00E1B1C-3169-4447-B3B2-F74BE89EC7C5}"/>
              </a:ext>
            </a:extLst>
          </p:cNvPr>
          <p:cNvSpPr>
            <a:spLocks noGrp="1"/>
          </p:cNvSpPr>
          <p:nvPr>
            <p:ph idx="1"/>
          </p:nvPr>
        </p:nvSpPr>
        <p:spPr/>
        <p:txBody>
          <a:bodyPr/>
          <a:lstStyle/>
          <a:p>
            <a:r>
              <a:rPr lang="en-IE" dirty="0"/>
              <a:t>You should be 13 to create an Instagram account</a:t>
            </a:r>
          </a:p>
          <a:p>
            <a:r>
              <a:rPr lang="en-IE" dirty="0"/>
              <a:t>Instagram has 75 million daily users</a:t>
            </a:r>
          </a:p>
          <a:p>
            <a:r>
              <a:rPr lang="en-IE" dirty="0"/>
              <a:t>9% of teenage girls claim to have been bullied on Instagram</a:t>
            </a:r>
          </a:p>
          <a:p>
            <a:r>
              <a:rPr lang="en-IE" dirty="0"/>
              <a:t>Privacy settings can be changed to prevent anyone unwanted accessing your account</a:t>
            </a:r>
          </a:p>
          <a:p>
            <a:r>
              <a:rPr lang="en-IE" dirty="0"/>
              <a:t>Geotagging should be turned off so your location is not visible to anyone. Anyone could keep a trace on where you go, if you do not</a:t>
            </a:r>
          </a:p>
        </p:txBody>
      </p:sp>
      <p:pic>
        <p:nvPicPr>
          <p:cNvPr id="7" name="Picture 6">
            <a:extLst>
              <a:ext uri="{FF2B5EF4-FFF2-40B4-BE49-F238E27FC236}">
                <a16:creationId xmlns:a16="http://schemas.microsoft.com/office/drawing/2014/main" id="{31140A0D-5947-420D-8EE0-DB5AEE053548}"/>
              </a:ext>
            </a:extLst>
          </p:cNvPr>
          <p:cNvPicPr>
            <a:picLocks noChangeAspect="1"/>
          </p:cNvPicPr>
          <p:nvPr/>
        </p:nvPicPr>
        <p:blipFill>
          <a:blip r:embed="rId3"/>
          <a:stretch>
            <a:fillRect/>
          </a:stretch>
        </p:blipFill>
        <p:spPr>
          <a:xfrm>
            <a:off x="2905125" y="177092"/>
            <a:ext cx="6381750" cy="1648533"/>
          </a:xfrm>
          <a:prstGeom prst="rect">
            <a:avLst/>
          </a:prstGeom>
        </p:spPr>
      </p:pic>
    </p:spTree>
    <p:extLst>
      <p:ext uri="{BB962C8B-B14F-4D97-AF65-F5344CB8AC3E}">
        <p14:creationId xmlns:p14="http://schemas.microsoft.com/office/powerpoint/2010/main" val="62139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4E0C2-31DD-4AC9-80C3-0E129827B21F}"/>
              </a:ext>
            </a:extLst>
          </p:cNvPr>
          <p:cNvSpPr>
            <a:spLocks noGrp="1"/>
          </p:cNvSpPr>
          <p:nvPr>
            <p:ph type="title"/>
          </p:nvPr>
        </p:nvSpPr>
        <p:spPr/>
        <p:txBody>
          <a:bodyPr/>
          <a:lstStyle/>
          <a:p>
            <a:r>
              <a:rPr lang="en-IE" dirty="0"/>
              <a:t>Snapchat</a:t>
            </a:r>
          </a:p>
        </p:txBody>
      </p:sp>
      <p:sp>
        <p:nvSpPr>
          <p:cNvPr id="4" name="Content Placeholder 3">
            <a:extLst>
              <a:ext uri="{FF2B5EF4-FFF2-40B4-BE49-F238E27FC236}">
                <a16:creationId xmlns:a16="http://schemas.microsoft.com/office/drawing/2014/main" id="{74147247-B50D-4E0C-9E9A-4BD32DBB7A4C}"/>
              </a:ext>
            </a:extLst>
          </p:cNvPr>
          <p:cNvSpPr>
            <a:spLocks noGrp="1"/>
          </p:cNvSpPr>
          <p:nvPr>
            <p:ph idx="1"/>
          </p:nvPr>
        </p:nvSpPr>
        <p:spPr>
          <a:solidFill>
            <a:srgbClr val="FFFF66"/>
          </a:solidFill>
        </p:spPr>
        <p:txBody>
          <a:bodyPr>
            <a:normAutofit lnSpcReduction="10000"/>
          </a:bodyPr>
          <a:lstStyle/>
          <a:p>
            <a:r>
              <a:rPr lang="en-IE" dirty="0"/>
              <a:t>You have to be 13 to create a Snapchat account</a:t>
            </a:r>
          </a:p>
          <a:p>
            <a:r>
              <a:rPr lang="en-IE" dirty="0"/>
              <a:t>Once a Snapchat has been sent the recipient has 10 seconds to save it, otherwise it disappears. Snapchat informs you if your picture has been saved. There are privacy settings which let you minimise who sees your Snapchats.</a:t>
            </a:r>
          </a:p>
          <a:p>
            <a:r>
              <a:rPr lang="en-IE" dirty="0"/>
              <a:t>There is also a My Story page where everyone on your friends list can access your photos for 24 hours. </a:t>
            </a:r>
          </a:p>
          <a:p>
            <a:r>
              <a:rPr lang="en-IE" dirty="0" err="1"/>
              <a:t>SnapMap</a:t>
            </a:r>
            <a:r>
              <a:rPr lang="en-IE" dirty="0"/>
              <a:t> - You’ll be given the option to share your location with all friends on your list, a select group of friends, or nobody, by going into “Ghost” mode. Ghost mode removes your location from the map and hides it from your friends.</a:t>
            </a:r>
          </a:p>
        </p:txBody>
      </p:sp>
      <p:pic>
        <p:nvPicPr>
          <p:cNvPr id="5" name="Picture 4">
            <a:extLst>
              <a:ext uri="{FF2B5EF4-FFF2-40B4-BE49-F238E27FC236}">
                <a16:creationId xmlns:a16="http://schemas.microsoft.com/office/drawing/2014/main" id="{4CF9EC75-C0CF-41A0-A5E4-ACA358016A49}"/>
              </a:ext>
            </a:extLst>
          </p:cNvPr>
          <p:cNvPicPr>
            <a:picLocks noChangeAspect="1"/>
          </p:cNvPicPr>
          <p:nvPr/>
        </p:nvPicPr>
        <p:blipFill>
          <a:blip r:embed="rId2"/>
          <a:stretch>
            <a:fillRect/>
          </a:stretch>
        </p:blipFill>
        <p:spPr>
          <a:xfrm>
            <a:off x="8242853" y="145775"/>
            <a:ext cx="3657599" cy="2114758"/>
          </a:xfrm>
          <a:prstGeom prst="rect">
            <a:avLst/>
          </a:prstGeom>
        </p:spPr>
      </p:pic>
    </p:spTree>
    <p:extLst>
      <p:ext uri="{BB962C8B-B14F-4D97-AF65-F5344CB8AC3E}">
        <p14:creationId xmlns:p14="http://schemas.microsoft.com/office/powerpoint/2010/main" val="3894460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773</Words>
  <Application>Microsoft Office PowerPoint</Application>
  <PresentationFormat>Widescreen</PresentationFormat>
  <Paragraphs>79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Baskerville Old Face</vt:lpstr>
      <vt:lpstr>Calibri</vt:lpstr>
      <vt:lpstr>Calibri Light</vt:lpstr>
      <vt:lpstr>Office Theme</vt:lpstr>
      <vt:lpstr>PowerPoint Presentation</vt:lpstr>
      <vt:lpstr>Discussion – what kind of bullying is taking place in the images? How do you think these people feel?</vt:lpstr>
      <vt:lpstr>Possible Reasons for Cyberbullying  </vt:lpstr>
      <vt:lpstr>Thoughts?</vt:lpstr>
      <vt:lpstr>Types of Cyber-Bullying</vt:lpstr>
      <vt:lpstr>Types of Social Media that can be used to Cyberbully. </vt:lpstr>
      <vt:lpstr>Facebook</vt:lpstr>
      <vt:lpstr>PowerPoint Presentation</vt:lpstr>
      <vt:lpstr>Snapchat</vt:lpstr>
      <vt:lpstr>Snapchat </vt:lpstr>
      <vt:lpstr>Sexting on Snapchat</vt:lpstr>
      <vt:lpstr>The Law on Sexting</vt:lpstr>
      <vt:lpstr>Bullying on Snapchat</vt:lpstr>
      <vt:lpstr>In your Journal</vt:lpstr>
      <vt:lpstr>PowerPoint Presentation</vt:lpstr>
      <vt:lpstr>Plenary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Ruth Kinahan</cp:lastModifiedBy>
  <cp:revision>12</cp:revision>
  <dcterms:created xsi:type="dcterms:W3CDTF">2017-10-12T20:08:19Z</dcterms:created>
  <dcterms:modified xsi:type="dcterms:W3CDTF">2017-10-13T11:43:25Z</dcterms:modified>
</cp:coreProperties>
</file>